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684" r:id="rId2"/>
  </p:sldMasterIdLst>
  <p:sldIdLst>
    <p:sldId id="256" r:id="rId3"/>
    <p:sldId id="257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62" r:id="rId16"/>
    <p:sldId id="258" r:id="rId17"/>
    <p:sldId id="259" r:id="rId18"/>
    <p:sldId id="26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466" autoAdjust="0"/>
    <p:restoredTop sz="94660"/>
  </p:normalViewPr>
  <p:slideViewPr>
    <p:cSldViewPr snapToGrid="0">
      <p:cViewPr varScale="1">
        <p:scale>
          <a:sx n="62" d="100"/>
          <a:sy n="62" d="100"/>
        </p:scale>
        <p:origin x="105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64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07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58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73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7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59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35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03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753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064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87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692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97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02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512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7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2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38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80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7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5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22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12/11/2020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21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12/11/2020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17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94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72" r:id="rId4"/>
    <p:sldLayoutId id="2147483673" r:id="rId5"/>
    <p:sldLayoutId id="2147483674" r:id="rId6"/>
    <p:sldLayoutId id="2147483679" r:id="rId7"/>
    <p:sldLayoutId id="2147483675" r:id="rId8"/>
    <p:sldLayoutId id="2147483676" r:id="rId9"/>
    <p:sldLayoutId id="2147483677" r:id="rId10"/>
    <p:sldLayoutId id="2147483678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1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13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rgbClr val="FFFFFF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" name="Freeform: Shape 19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35" name="Group 15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chemeClr val="tx1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2" name="Freeform: Shape 17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9" name="Group 21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23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51" name="Rectangle 25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A187C-F7B0-447D-9D19-228442206927}"/>
              </a:ext>
            </a:extLst>
          </p:cNvPr>
          <p:cNvSpPr txBox="1"/>
          <p:nvPr/>
        </p:nvSpPr>
        <p:spPr>
          <a:xfrm>
            <a:off x="838200" y="1254952"/>
            <a:ext cx="4324642" cy="2939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cap="all" spc="1500" dirty="0">
                <a:latin typeface="+mj-lt"/>
                <a:ea typeface="Source Sans Pro SemiBold" panose="020B0603030403020204" pitchFamily="34" charset="0"/>
                <a:cs typeface="+mj-cs"/>
              </a:rPr>
              <a:t>Comparing Crime Rates &amp; Hotel Ratings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4A29C48C-CCD0-4A6A-80EE-AC57E3EBC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483" b="-2"/>
          <a:stretch/>
        </p:blipFill>
        <p:spPr>
          <a:xfrm>
            <a:off x="6094114" y="1321031"/>
            <a:ext cx="5428611" cy="4210940"/>
          </a:xfrm>
          <a:prstGeom prst="rect">
            <a:avLst/>
          </a:prstGeom>
          <a:ln w="28575">
            <a:noFill/>
          </a:ln>
        </p:spPr>
      </p:pic>
      <p:grpSp>
        <p:nvGrpSpPr>
          <p:cNvPr id="36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494CB0B-5BD6-4557-B301-7F7FDAD191D7}"/>
              </a:ext>
            </a:extLst>
          </p:cNvPr>
          <p:cNvSpPr txBox="1"/>
          <p:nvPr/>
        </p:nvSpPr>
        <p:spPr>
          <a:xfrm>
            <a:off x="8461692" y="3988636"/>
            <a:ext cx="29190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Kirby Miller</a:t>
            </a:r>
          </a:p>
          <a:p>
            <a:pPr algn="r"/>
            <a:r>
              <a:rPr lang="en-US" dirty="0"/>
              <a:t>Alicia Perez</a:t>
            </a:r>
          </a:p>
          <a:p>
            <a:pPr algn="r"/>
            <a:r>
              <a:rPr lang="en-US" dirty="0"/>
              <a:t>Meghan </a:t>
            </a:r>
            <a:r>
              <a:rPr lang="en-US" dirty="0" err="1"/>
              <a:t>Luoma</a:t>
            </a:r>
            <a:endParaRPr lang="en-US" dirty="0"/>
          </a:p>
          <a:p>
            <a:pPr algn="r"/>
            <a:r>
              <a:rPr lang="en-US" dirty="0"/>
              <a:t>Kerry </a:t>
            </a:r>
            <a:r>
              <a:rPr lang="en-US" dirty="0" err="1"/>
              <a:t>Wehner</a:t>
            </a:r>
            <a:endParaRPr lang="en-US" dirty="0"/>
          </a:p>
          <a:p>
            <a:pPr algn="r"/>
            <a:r>
              <a:rPr lang="en-US" dirty="0"/>
              <a:t>Sara Riggs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FF420A-11D7-41E4-BD4B-18C286268755}"/>
              </a:ext>
            </a:extLst>
          </p:cNvPr>
          <p:cNvSpPr/>
          <p:nvPr/>
        </p:nvSpPr>
        <p:spPr>
          <a:xfrm>
            <a:off x="6270705" y="1546385"/>
            <a:ext cx="507542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gradFill flip="none" rotWithShape="1">
                  <a:gsLst>
                    <a:gs pos="42000">
                      <a:schemeClr val="accent6">
                        <a:lumMod val="50000"/>
                      </a:schemeClr>
                    </a:gs>
                    <a:gs pos="88000">
                      <a:schemeClr val="accent6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latin typeface="Hellbound" panose="02000000000000000000" pitchFamily="2" charset="0"/>
              </a:rPr>
              <a:t>Project Won</a:t>
            </a:r>
            <a:endParaRPr lang="en-US" sz="6600" b="0" cap="none" spc="0" dirty="0">
              <a:ln w="0"/>
              <a:gradFill flip="none" rotWithShape="1">
                <a:gsLst>
                  <a:gs pos="42000">
                    <a:schemeClr val="accent6">
                      <a:lumMod val="50000"/>
                    </a:schemeClr>
                  </a:gs>
                  <a:gs pos="88000">
                    <a:schemeClr val="accent6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effectLst/>
              <a:latin typeface="Hellboun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881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0171A-07F8-4D60-9B5F-8910E1452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Sioux Falls, South Dakota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181,883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318FE8-53D6-4552-B147-EF383691F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F44E5FDD-6F9B-4666-97D7-42EF0BF47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73" y="2899169"/>
            <a:ext cx="4072815" cy="2373869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8253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C2196-6A43-4F07-A503-88C9076F4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Las Vegas, Nevada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644,644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A8AAA2-A97D-4E76-BDD7-0EA237B9A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59792CC6-F011-4D6E-B5D0-3C7410C9A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419" y="1200223"/>
            <a:ext cx="2832869" cy="4072815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7590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BAD64D-00D5-4832-83AF-BDCD1772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San Francisco, California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3.3 Million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A0BBCA-0DBC-414E-9CFA-5B0802F75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A3E1C5BE-A3DC-43B0-89BB-642B7899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669" y="1200223"/>
            <a:ext cx="3374618" cy="4072815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4387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7EACDB-402C-4A8B-B518-B8123A6FD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Chattanooga, Tennessee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180,000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0B7C63-DD5F-406A-BB97-64E28CB21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1C4F28-1B11-44D6-AC50-167C2E4B2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73" y="3597365"/>
            <a:ext cx="4072815" cy="1675672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3786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A5AEC-EA10-41E8-ADDA-039AE9984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Boston, Massachusetts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4.3 Million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A9D2E8-FB8D-4805-906A-9A65AA955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Content Placeholder 4" descr="A picture containing text, hanger, lawn mower, cookie cutter&#10;&#10;Description automatically generated">
            <a:extLst>
              <a:ext uri="{FF2B5EF4-FFF2-40B4-BE49-F238E27FC236}">
                <a16:creationId xmlns:a16="http://schemas.microsoft.com/office/drawing/2014/main" id="{CB602E7A-FD1E-42DC-8B6C-B5197670E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73" y="3376269"/>
            <a:ext cx="4072815" cy="1896768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1164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7EC117-2473-451D-9171-A2019FED18AF}"/>
              </a:ext>
            </a:extLst>
          </p:cNvPr>
          <p:cNvGrpSpPr/>
          <p:nvPr/>
        </p:nvGrpSpPr>
        <p:grpSpPr>
          <a:xfrm rot="1909013">
            <a:off x="8208268" y="1133201"/>
            <a:ext cx="3644900" cy="2056542"/>
            <a:chOff x="7793373" y="833589"/>
            <a:chExt cx="3644900" cy="20565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74D4A9A-C1E2-44E4-B2C7-E61A1F680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3373" y="833589"/>
              <a:ext cx="3644900" cy="204675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E27E4C7-B82E-40E9-B13A-2A47D7200576}"/>
                </a:ext>
              </a:extLst>
            </p:cNvPr>
            <p:cNvSpPr/>
            <p:nvPr/>
          </p:nvSpPr>
          <p:spPr>
            <a:xfrm>
              <a:off x="7821772" y="862959"/>
              <a:ext cx="3616501" cy="2027172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94DC3-99E0-4A39-8247-7683946B3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886379"/>
          </a:xfrm>
        </p:spPr>
        <p:txBody>
          <a:bodyPr>
            <a:normAutofit/>
          </a:bodyPr>
          <a:lstStyle/>
          <a:p>
            <a:r>
              <a:rPr lang="en-US" dirty="0"/>
              <a:t>Police Stations</a:t>
            </a:r>
          </a:p>
        </p:txBody>
      </p:sp>
      <p:pic>
        <p:nvPicPr>
          <p:cNvPr id="5" name="Content Placeholder 4" descr="A picture containing building, outdoor, government building, window&#10;&#10;Description automatically generated">
            <a:extLst>
              <a:ext uri="{FF2B5EF4-FFF2-40B4-BE49-F238E27FC236}">
                <a16:creationId xmlns:a16="http://schemas.microsoft.com/office/drawing/2014/main" id="{6C6BE5BC-AE8B-4D6A-A435-B2005BF7E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5" r="14165" b="1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CAB86-AA69-4EF8-A4E2-4E020497D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>
              <a:alpha val="2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9A36BEE-5544-45FB-88F3-9E156F32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B49ECF4-1585-4D6B-AB63-D49C92945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617CAA5F-37E3-4DF6-9DD0-68A40D216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>
              <a:alpha val="20000"/>
            </a:schemeClr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FCF03A3-80B7-45BC-AA40-A335CC816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9D3C77A-275B-4C9E-A407-B09450E56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6C5B5B-80BB-41D8-A377-C653EF1B0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A5D93A-E913-46A0-9684-20B6B4B8C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E6EFE8A-51D2-4AF6-A18C-29A9E5EF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E523757-9ABC-4174-8C68-9D4FC170F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Kansas City Police Department</a:t>
            </a:r>
          </a:p>
          <a:p>
            <a:r>
              <a:rPr lang="en-US" dirty="0"/>
              <a:t>New Orleans Police Department</a:t>
            </a:r>
          </a:p>
          <a:p>
            <a:r>
              <a:rPr lang="en-US" dirty="0"/>
              <a:t>Dallas Police Department</a:t>
            </a:r>
          </a:p>
          <a:p>
            <a:r>
              <a:rPr lang="en-US" dirty="0"/>
              <a:t>Portland Police Bureau</a:t>
            </a:r>
          </a:p>
          <a:p>
            <a:r>
              <a:rPr lang="en-US" dirty="0"/>
              <a:t>Charlottesville Police Department</a:t>
            </a:r>
          </a:p>
          <a:p>
            <a:r>
              <a:rPr lang="en-US" dirty="0"/>
              <a:t>Chicago Police Department</a:t>
            </a:r>
          </a:p>
          <a:p>
            <a:r>
              <a:rPr lang="en-US" dirty="0"/>
              <a:t>Denver Police Department</a:t>
            </a:r>
          </a:p>
          <a:p>
            <a:r>
              <a:rPr lang="en-US" dirty="0"/>
              <a:t>Sioux Falls Police Department</a:t>
            </a:r>
          </a:p>
          <a:p>
            <a:r>
              <a:rPr lang="en-US" dirty="0"/>
              <a:t>Las Vegas Metropolitan Police Department</a:t>
            </a:r>
          </a:p>
          <a:p>
            <a:r>
              <a:rPr lang="en-US" dirty="0"/>
              <a:t>San Francisco Police Department</a:t>
            </a:r>
          </a:p>
          <a:p>
            <a:r>
              <a:rPr lang="en-US" dirty="0"/>
              <a:t>Chattanooga Police Department</a:t>
            </a:r>
          </a:p>
          <a:p>
            <a:r>
              <a:rPr lang="en-US" dirty="0"/>
              <a:t>Boston Police Department</a:t>
            </a:r>
          </a:p>
        </p:txBody>
      </p:sp>
      <p:grpSp>
        <p:nvGrpSpPr>
          <p:cNvPr id="29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476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8A4E5F-99DA-4DDA-90D5-0F778BC88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72131">
            <a:off x="83084" y="3663939"/>
            <a:ext cx="4176122" cy="34445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E260CC-4E2E-45DA-8F44-6DA6299DC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03" y="507238"/>
            <a:ext cx="3522504" cy="3845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cap="all" spc="1500" dirty="0">
                <a:ea typeface="Source Sans Pro SemiBold" panose="020B0603030403020204" pitchFamily="34" charset="0"/>
              </a:rPr>
              <a:t>Hotels</a:t>
            </a:r>
          </a:p>
        </p:txBody>
      </p:sp>
      <p:pic>
        <p:nvPicPr>
          <p:cNvPr id="5" name="Content Placeholder 4" descr="A picture containing building, sky, outdoor, city&#10;&#10;Description automatically generated">
            <a:extLst>
              <a:ext uri="{FF2B5EF4-FFF2-40B4-BE49-F238E27FC236}">
                <a16:creationId xmlns:a16="http://schemas.microsoft.com/office/drawing/2014/main" id="{FC816265-2ADE-4A0B-9230-F4D699331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-4"/>
          <a:stretch/>
        </p:blipFill>
        <p:spPr>
          <a:xfrm>
            <a:off x="5467894" y="590861"/>
            <a:ext cx="5290998" cy="5290998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ln w="25400">
            <a:noFill/>
          </a:ln>
        </p:spPr>
      </p:pic>
      <p:sp>
        <p:nvSpPr>
          <p:cNvPr id="21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A499C65A-9B02-4D7F-BD68-CD38D8805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5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70622" y="1755501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4">
            <a:extLst>
              <a:ext uri="{FF2B5EF4-FFF2-40B4-BE49-F238E27FC236}">
                <a16:creationId xmlns:a16="http://schemas.microsoft.com/office/drawing/2014/main" id="{1F4896D7-5AD0-4505-BCCD-82262CFE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35286" y="3429061"/>
            <a:ext cx="1861484" cy="1861513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3C04C31-4BBB-4AC5-A222-4E79BDDF6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90890F0-A440-4A5F-89E2-860A60425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9BA7632-2294-4740-BB61-DFA5017B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025C556-497E-4B62-9131-98448B5A7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467884A-CD29-4BCE-A1A4-1E629953F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3A1BC11-A782-4A26-87D0-76C92BAB7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787142E-1022-4109-9141-85FF9C2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63BCB7E-36CC-4105-9CDA-BFB80F3FF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6EF2588-350F-4CCE-9BF8-799EC7196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A696712-7E60-48CD-A6F8-91754B090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244E95B-2BBF-4335-BEFC-BA135EF94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D692242-534C-4A58-90D7-43A781D23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C72B2EF-E5D1-46BF-B7FE-A9D174508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8805B31-6BA4-45FA-8180-436B2EC41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1B376A0-4543-4AE3-8071-5C746BAD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824AEB4-F797-4131-AD1A-BCB807B08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399A867-568D-43D3-8F17-6644C8D09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DBA6-7A8F-4369-8F18-DC19A21B4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9167760-8210-45B7-96C9-462EB82D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B578C99-7B91-480A-B8CA-B9FB3AF1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DF91670-E084-4B4B-9F86-75DD43CB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FC99F2F-C73F-444D-B4BB-C02E463AB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F3FF604-A6A9-4EDC-868C-696B9212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8D6C5BB-BF17-4FE8-B611-578E8EBE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80A8D66-3FA7-4C04-AEDC-D8F94AA43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DE9B826-6E87-4EF5-AA9D-F55BB3A21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BAEEC53-BED0-4ACB-94B4-818158D7E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0709FE3-3633-4C01-AAD6-75ADD9395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0D68B00-260E-4EFC-A1FE-8B04EB5A7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60AF8DD-D1D2-43F3-83E5-ECF20A091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7B3F103-7F53-4D5E-B9A2-DE4F0B78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BBECD20-3735-4F14-8816-26D648091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00687DC-38D4-44B7-BA7D-D8A0BA155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3AFC6B0-2B60-47B1-B854-A02279C70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9963332-7F58-48B9-9BAB-87C986F39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42BD313-0F6E-4DC3-B8A8-861289801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253CE00-9D58-4821-B362-2552C433B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E89086E-98CE-4697-8CE7-B2E7DB2E8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CE9357F-710D-4D3B-90C1-CF19E73F2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70ED7F2-AD38-47BC-B6A1-FF7E20AFD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2600E9C-0B0F-45ED-A2CF-DE0240B2B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07D2066-6599-4BD0-9CD5-7289EB1B8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BF96C0D-1DEE-47F2-A950-16BC0896F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254ABE-505D-4C6A-9267-BFB78FBB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22BBE38-BC6F-4DDE-BD6D-2B496CE4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046D1FA-C431-4F16-8BDD-71C614D79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F387987-DEF1-447C-BC86-281AC0B3D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808DF01-2715-4215-81F1-B8C178304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ED7F897-8A4F-4F3D-BFB1-738BCDCA9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B51B8B7-D508-44C3-AFC5-820557A94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FBC6B94-2A13-4303-AE51-334E386DA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7897959-2F8E-4A05-9EA8-5B0329B5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522AB50-D351-40F4-8A88-E856C1F27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21AFD52-C13F-4A20-B1DB-13C1A9A3D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89B3B-F514-4E02-8C1A-2F85817AA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E473BAC-3DA1-4D63-9D6C-2B993665F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385DCF4-8F59-4838-B86C-2B3EF0BCE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EC5A02E-609A-4C39-A35D-E8D038F7C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AB67B18-1821-4367-A7B6-CC2FFF66D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FCAC56E-4767-4984-9FE7-2C3CA57D0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1929ED-CEB2-4C49-B2ED-A206D3793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D632F9-2F59-4C8D-B1BC-1CB0D15C3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3B9F80B-CAEF-442C-A218-E2B06954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26A626E-CC14-4106-8AD4-DB3D81CD6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CD710B8-B5DF-495F-ACEA-CFB9308CB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550C81D-B0B8-4DB8-A12C-B62944D0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EB82E53-B337-43EB-BFF8-1466F10E8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1DCEF3A-2B54-4AA2-9BFD-57EA4A246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F122967-34EF-4575-8E59-75D77FCD0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87EBF9D-3949-4CCE-BB87-978466834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8A1183F-B28F-4BAD-A14B-3940A6E92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81851B7-6D8F-454C-BBAA-498426069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9759A7A-483F-4DB0-8677-C6AB61E19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DD1E55B-DE82-4811-BB33-1468396D2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4B0251C-DACC-4A24-83BA-3D95F8D19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647EF9B-D99D-48C1-B61E-19B85F47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B55DF3C-DDF0-4B01-849E-46A66346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9149238-5A44-4264-84E6-DD25E7C0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E6925C1-B440-4C1C-8829-2E6D9EE14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37B5BDB-32A7-4C47-A984-AF2316600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B5A7D9C-91C9-49A3-8AD5-DB49632FD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64B015D-AFCF-4AB2-AE58-A069B06D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4407931-9375-400F-88AC-C63D4E9E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54278B7-45C8-46E4-885A-69208D598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A806AB0-FBD6-41CD-997C-A76266D37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19E2D6D-6D96-4348-954B-3657A0B0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794AABE-9C3E-4A8C-820F-0FDF65213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BEC39D-5464-46CA-B62B-24826F1F4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1807973-667B-4780-B3AA-4ADC32DB3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70D793C-C9EE-467B-8385-42B6905A0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4695A53-78EB-4811-8BBC-4707F3016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576416F-0C2E-4D01-9357-5C73ADF85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091FE22-8667-4F89-A333-BA9A0917E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B779008-969D-4FA8-BB6C-3BBBCF919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DAF3B96-0DFB-44BA-959D-BF9643FFE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F66F5FF-98B2-4453-8175-EB602A6A0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51D9683-9D41-4058-B90B-99146FC2F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907098D-1005-4522-BA21-F1534CBAC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BFEF082-7E02-4ED8-B9D1-F0FC47FEC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429C269-222E-4EFB-97B9-08FA243CE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C460F7F-5702-4281-850B-59E4182A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329057C-293F-4933-9DEA-2463E66D4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274CBA8-6253-4229-AC37-1D7126639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7ABAAD2-23FD-4AF4-8506-3CDDC5607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7A85620-3B33-477A-949C-3F221DCC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7316E-E815-4CE3-9EC0-8DC8391EB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D047E26-5A98-4B49-A453-C71D89450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40C95BF-A85B-4251-A817-35A7B4F71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A4FDA2F-E340-40E6-8678-8F4F9EB3D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94A3796-87FD-436D-8309-857F9B489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B20BE68-41F5-4E59-87CD-A8654B123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FD87938-B42E-45E5-ABB8-936E00A24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A46A837-6AA3-4099-8055-251ED6D7D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B9D871B1-B4D0-4667-B5FA-21AE12E50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77E102A-1E9D-44C8-9DA0-1B4B61444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2DB4921-ECFC-42CD-B91B-56AB1FE26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156177C-2880-4AAF-BFC7-C3EA4AD0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7C807E0-34AB-4AC3-A674-D7E438C60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3AD80AB-575A-4D50-A561-CE310E06B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4C11A99-7E93-4B54-B1CE-D90D4532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5A3E814-2D04-4881-B9E9-81ADDC0C9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73D9FB4-F4AF-4974-A734-C9300D21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81A1414-A8F5-43F1-BA51-B058EF2C0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41588DC-3C7F-4695-A42A-B5ABEA8B5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884DF6D-4C87-4B4A-A918-B3F3C8BE3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F26F2A0-B8D0-48D4-A9A9-BEB75CFF1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9177E1-A6DC-4200-9D85-31A348E02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DA218E3-83A8-45E8-B2E3-4B693606C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E51433-E260-493C-8A94-FCE7FD9B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3A74FFD3-BE5F-435D-AC22-825B6E049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3420F88-93EB-4790-A2BD-EFF61E77B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875302B-159F-4E81-AD49-154BAA8F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E9966CE-BC06-4CEB-877D-34D9D1C2E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889924EA-8A9B-4ED5-8CF2-E184EE89D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00C1FB1-E227-40EE-A773-071D080B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4F26B5D-6E35-40E8-90DF-FD65CB33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59D8F05-F701-45A6-9377-454642C21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F57ACF8-D510-4715-B964-20D980558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1053CDD-687F-481B-86FB-56DA74C55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6B24CA5-1578-43AE-8ED8-CB9F7EA62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3208550-AB5B-4E2B-914A-270D3016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D4120D7E-20EE-4413-A541-781EA435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C0CC66E-BFF1-47FD-8C37-092016FBE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9D9AD44-3983-44A2-9DBA-6C5FF3C4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1915592-B946-43D1-AE24-B72B17FC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AC48622-C7DC-416F-B14F-AB0C6A3EF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122E9A7-0590-453C-AC3A-8826513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8246847-0B72-46B3-9243-7A7B92E2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07FF669-6E9C-47DF-A1A0-667669279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6905CAD-DCDC-4965-969E-3BA793FCA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E82B7F4-81C1-4A48-A3C9-B9DE741C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3D306B7-0050-4206-8020-D3F81BC46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E50823B-85BA-4734-A0E5-99F2D027C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F26CEA8-889B-4F33-AE59-91F66E160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64E5726-D6A2-4541-9EB4-0D455BFB1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5A9478C-31E8-4C23-856A-5B4D6936B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4D55AFD-7163-47DF-8918-6BCF397B5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0C5BF88-D776-4C9B-89BD-85EE0DCE8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A0347C6-25EE-4289-B805-750B30ABB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C83C9E0-7820-4EA4-B9AA-AD6E0719F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E1B6DEA-553D-4733-9A45-3A28D118B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BE647149-B885-4A7D-B57E-A9762FF95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FFCDDD6-EA47-4BA4-914F-B4AD52A7D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8C5FC42-4A56-48D7-9C6F-EE6973256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746BA-672F-48B8-BA1D-E317498C1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C60814-753C-4243-BD88-443E240D6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74EB8C9-709B-42D9-9948-434CAA5E0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6AB5B1-D0D7-4FE2-9A7D-BF9C01F7D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18E7606-3FC9-4354-BCF8-A980AE6DF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48872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D58CB-7D90-4173-97D3-C1022D721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03" y="507238"/>
            <a:ext cx="3522504" cy="3845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b="1" cap="all" spc="1500" dirty="0">
                <a:ea typeface="Source Sans Pro SemiBold" panose="020B0603030403020204" pitchFamily="34" charset="0"/>
              </a:rPr>
              <a:t>The Fact's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7DD7C83-323A-41CF-AFDE-2EE49E26D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" r="18384" b="2"/>
          <a:stretch/>
        </p:blipFill>
        <p:spPr>
          <a:xfrm>
            <a:off x="5467894" y="590861"/>
            <a:ext cx="5290998" cy="5290998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ln w="25400">
            <a:noFill/>
          </a:ln>
        </p:spPr>
      </p:pic>
      <p:sp>
        <p:nvSpPr>
          <p:cNvPr id="21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A499C65A-9B02-4D7F-BD68-CD38D8805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5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70622" y="1755501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4">
            <a:extLst>
              <a:ext uri="{FF2B5EF4-FFF2-40B4-BE49-F238E27FC236}">
                <a16:creationId xmlns:a16="http://schemas.microsoft.com/office/drawing/2014/main" id="{1F4896D7-5AD0-4505-BCCD-82262CFE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35286" y="3429061"/>
            <a:ext cx="1861484" cy="1861513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3C04C31-4BBB-4AC5-A222-4E79BDDF6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90890F0-A440-4A5F-89E2-860A60425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9BA7632-2294-4740-BB61-DFA5017B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025C556-497E-4B62-9131-98448B5A7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467884A-CD29-4BCE-A1A4-1E629953F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3A1BC11-A782-4A26-87D0-76C92BAB7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787142E-1022-4109-9141-85FF9C2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63BCB7E-36CC-4105-9CDA-BFB80F3FF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6EF2588-350F-4CCE-9BF8-799EC7196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A696712-7E60-48CD-A6F8-91754B090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244E95B-2BBF-4335-BEFC-BA135EF94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D692242-534C-4A58-90D7-43A781D23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C72B2EF-E5D1-46BF-B7FE-A9D174508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8805B31-6BA4-45FA-8180-436B2EC41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1B376A0-4543-4AE3-8071-5C746BAD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824AEB4-F797-4131-AD1A-BCB807B08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399A867-568D-43D3-8F17-6644C8D09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DBA6-7A8F-4369-8F18-DC19A21B4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9167760-8210-45B7-96C9-462EB82D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B578C99-7B91-480A-B8CA-B9FB3AF1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DF91670-E084-4B4B-9F86-75DD43CB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FC99F2F-C73F-444D-B4BB-C02E463AB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F3FF604-A6A9-4EDC-868C-696B9212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8D6C5BB-BF17-4FE8-B611-578E8EBE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80A8D66-3FA7-4C04-AEDC-D8F94AA43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DE9B826-6E87-4EF5-AA9D-F55BB3A21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BAEEC53-BED0-4ACB-94B4-818158D7E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0709FE3-3633-4C01-AAD6-75ADD9395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0D68B00-260E-4EFC-A1FE-8B04EB5A7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60AF8DD-D1D2-43F3-83E5-ECF20A091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7B3F103-7F53-4D5E-B9A2-DE4F0B78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BBECD20-3735-4F14-8816-26D648091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00687DC-38D4-44B7-BA7D-D8A0BA155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3AFC6B0-2B60-47B1-B854-A02279C70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9963332-7F58-48B9-9BAB-87C986F39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42BD313-0F6E-4DC3-B8A8-861289801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253CE00-9D58-4821-B362-2552C433B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E89086E-98CE-4697-8CE7-B2E7DB2E8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CE9357F-710D-4D3B-90C1-CF19E73F2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70ED7F2-AD38-47BC-B6A1-FF7E20AFD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2600E9C-0B0F-45ED-A2CF-DE0240B2B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07D2066-6599-4BD0-9CD5-7289EB1B8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BF96C0D-1DEE-47F2-A950-16BC0896F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254ABE-505D-4C6A-9267-BFB78FBB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22BBE38-BC6F-4DDE-BD6D-2B496CE4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046D1FA-C431-4F16-8BDD-71C614D79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F387987-DEF1-447C-BC86-281AC0B3D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808DF01-2715-4215-81F1-B8C178304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ED7F897-8A4F-4F3D-BFB1-738BCDCA9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B51B8B7-D508-44C3-AFC5-820557A94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FBC6B94-2A13-4303-AE51-334E386DA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7897959-2F8E-4A05-9EA8-5B0329B5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522AB50-D351-40F4-8A88-E856C1F27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21AFD52-C13F-4A20-B1DB-13C1A9A3D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89B3B-F514-4E02-8C1A-2F85817AA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E473BAC-3DA1-4D63-9D6C-2B993665F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385DCF4-8F59-4838-B86C-2B3EF0BCE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EC5A02E-609A-4C39-A35D-E8D038F7C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AB67B18-1821-4367-A7B6-CC2FFF66D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FCAC56E-4767-4984-9FE7-2C3CA57D0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1929ED-CEB2-4C49-B2ED-A206D3793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D632F9-2F59-4C8D-B1BC-1CB0D15C3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3B9F80B-CAEF-442C-A218-E2B06954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26A626E-CC14-4106-8AD4-DB3D81CD6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CD710B8-B5DF-495F-ACEA-CFB9308CB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550C81D-B0B8-4DB8-A12C-B62944D0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EB82E53-B337-43EB-BFF8-1466F10E8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1DCEF3A-2B54-4AA2-9BFD-57EA4A246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F122967-34EF-4575-8E59-75D77FCD0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87EBF9D-3949-4CCE-BB87-978466834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8A1183F-B28F-4BAD-A14B-3940A6E92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81851B7-6D8F-454C-BBAA-498426069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9759A7A-483F-4DB0-8677-C6AB61E19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DD1E55B-DE82-4811-BB33-1468396D2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4B0251C-DACC-4A24-83BA-3D95F8D19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647EF9B-D99D-48C1-B61E-19B85F47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B55DF3C-DDF0-4B01-849E-46A66346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9149238-5A44-4264-84E6-DD25E7C0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E6925C1-B440-4C1C-8829-2E6D9EE14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37B5BDB-32A7-4C47-A984-AF2316600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B5A7D9C-91C9-49A3-8AD5-DB49632FD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64B015D-AFCF-4AB2-AE58-A069B06D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4407931-9375-400F-88AC-C63D4E9E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54278B7-45C8-46E4-885A-69208D598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A806AB0-FBD6-41CD-997C-A76266D37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19E2D6D-6D96-4348-954B-3657A0B0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794AABE-9C3E-4A8C-820F-0FDF65213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BEC39D-5464-46CA-B62B-24826F1F4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1807973-667B-4780-B3AA-4ADC32DB3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70D793C-C9EE-467B-8385-42B6905A0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4695A53-78EB-4811-8BBC-4707F3016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576416F-0C2E-4D01-9357-5C73ADF85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091FE22-8667-4F89-A333-BA9A0917E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B779008-969D-4FA8-BB6C-3BBBCF919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DAF3B96-0DFB-44BA-959D-BF9643FFE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F66F5FF-98B2-4453-8175-EB602A6A0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51D9683-9D41-4058-B90B-99146FC2F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907098D-1005-4522-BA21-F1534CBAC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BFEF082-7E02-4ED8-B9D1-F0FC47FEC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429C269-222E-4EFB-97B9-08FA243CE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C460F7F-5702-4281-850B-59E4182A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329057C-293F-4933-9DEA-2463E66D4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274CBA8-6253-4229-AC37-1D7126639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7ABAAD2-23FD-4AF4-8506-3CDDC5607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7A85620-3B33-477A-949C-3F221DCC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7316E-E815-4CE3-9EC0-8DC8391EB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D047E26-5A98-4B49-A453-C71D89450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40C95BF-A85B-4251-A817-35A7B4F71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A4FDA2F-E340-40E6-8678-8F4F9EB3D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94A3796-87FD-436D-8309-857F9B489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B20BE68-41F5-4E59-87CD-A8654B123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FD87938-B42E-45E5-ABB8-936E00A24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A46A837-6AA3-4099-8055-251ED6D7D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B9D871B1-B4D0-4667-B5FA-21AE12E50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77E102A-1E9D-44C8-9DA0-1B4B61444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2DB4921-ECFC-42CD-B91B-56AB1FE26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156177C-2880-4AAF-BFC7-C3EA4AD0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7C807E0-34AB-4AC3-A674-D7E438C60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3AD80AB-575A-4D50-A561-CE310E06B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4C11A99-7E93-4B54-B1CE-D90D4532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5A3E814-2D04-4881-B9E9-81ADDC0C9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73D9FB4-F4AF-4974-A734-C9300D21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81A1414-A8F5-43F1-BA51-B058EF2C0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41588DC-3C7F-4695-A42A-B5ABEA8B5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884DF6D-4C87-4B4A-A918-B3F3C8BE3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F26F2A0-B8D0-48D4-A9A9-BEB75CFF1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9177E1-A6DC-4200-9D85-31A348E02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DA218E3-83A8-45E8-B2E3-4B693606C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E51433-E260-493C-8A94-FCE7FD9B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3A74FFD3-BE5F-435D-AC22-825B6E049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3420F88-93EB-4790-A2BD-EFF61E77B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875302B-159F-4E81-AD49-154BAA8F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E9966CE-BC06-4CEB-877D-34D9D1C2E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889924EA-8A9B-4ED5-8CF2-E184EE89D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00C1FB1-E227-40EE-A773-071D080B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4F26B5D-6E35-40E8-90DF-FD65CB33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59D8F05-F701-45A6-9377-454642C21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F57ACF8-D510-4715-B964-20D980558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1053CDD-687F-481B-86FB-56DA74C55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6B24CA5-1578-43AE-8ED8-CB9F7EA62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3208550-AB5B-4E2B-914A-270D3016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D4120D7E-20EE-4413-A541-781EA435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C0CC66E-BFF1-47FD-8C37-092016FBE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9D9AD44-3983-44A2-9DBA-6C5FF3C4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1915592-B946-43D1-AE24-B72B17FC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AC48622-C7DC-416F-B14F-AB0C6A3EF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122E9A7-0590-453C-AC3A-8826513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8246847-0B72-46B3-9243-7A7B92E2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07FF669-6E9C-47DF-A1A0-667669279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6905CAD-DCDC-4965-969E-3BA793FCA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E82B7F4-81C1-4A48-A3C9-B9DE741C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3D306B7-0050-4206-8020-D3F81BC46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E50823B-85BA-4734-A0E5-99F2D027C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F26CEA8-889B-4F33-AE59-91F66E160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64E5726-D6A2-4541-9EB4-0D455BFB1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5A9478C-31E8-4C23-856A-5B4D6936B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4D55AFD-7163-47DF-8918-6BCF397B5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0C5BF88-D776-4C9B-89BD-85EE0DCE8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A0347C6-25EE-4289-B805-750B30ABB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C83C9E0-7820-4EA4-B9AA-AD6E0719F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E1B6DEA-553D-4733-9A45-3A28D118B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BE647149-B885-4A7D-B57E-A9762FF95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FFCDDD6-EA47-4BA4-914F-B4AD52A7D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8C5FC42-4A56-48D7-9C6F-EE6973256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746BA-672F-48B8-BA1D-E317498C1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C60814-753C-4243-BD88-443E240D6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74EB8C9-709B-42D9-9948-434CAA5E0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6AB5B1-D0D7-4FE2-9A7D-BF9C01F7D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18E7606-3FC9-4354-BCF8-A980AE6DF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3028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E8691-61B6-4564-8F23-9B2CF047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2" y="633046"/>
            <a:ext cx="4463623" cy="1314996"/>
          </a:xfrm>
        </p:spPr>
        <p:txBody>
          <a:bodyPr anchor="b">
            <a:normAutofit/>
          </a:bodyPr>
          <a:lstStyle/>
          <a:p>
            <a:r>
              <a:rPr lang="en-US" dirty="0"/>
              <a:t>The Cities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76BF05-46CF-4929-95ED-E50EE648D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8592" y="2017287"/>
            <a:ext cx="4463623" cy="4044463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Kansas City, MO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New Orleans, LA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Dallas, TX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Portland, OR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Charlottesville, VA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Chicago, IL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Denver, CO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Sioux Falls, SD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Las Vegas, NV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San Francisco, CA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Chattanooga, TN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Boston, MA</a:t>
            </a:r>
            <a:endParaRPr lang="en-US" sz="1400" b="1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sky, outdoor, nature&#10;&#10;Description automatically generated">
            <a:extLst>
              <a:ext uri="{FF2B5EF4-FFF2-40B4-BE49-F238E27FC236}">
                <a16:creationId xmlns:a16="http://schemas.microsoft.com/office/drawing/2014/main" id="{6D29C231-248F-4985-803D-3C2A6DC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7" r="23002" b="-2"/>
          <a:stretch/>
        </p:blipFill>
        <p:spPr>
          <a:xfrm>
            <a:off x="7020480" y="871280"/>
            <a:ext cx="4415738" cy="4415738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26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3" name="Picture 12" descr="A picture containing ground, weapon, gun, outdoor&#10;&#10;Description automatically generated">
            <a:extLst>
              <a:ext uri="{FF2B5EF4-FFF2-40B4-BE49-F238E27FC236}">
                <a16:creationId xmlns:a16="http://schemas.microsoft.com/office/drawing/2014/main" id="{8268905F-87A1-44C7-9FDF-B901A731F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47064">
            <a:off x="281126" y="4446751"/>
            <a:ext cx="2517166" cy="16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95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2F0D9-A5A3-4114-AF83-9EAD998B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Kansas City, Missouri 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491,918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700A4-5F60-4DEC-9F4F-E3ED0B5E3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Content Placeholder 4" descr="Shape, rectangle&#10;&#10;Description automatically generated">
            <a:extLst>
              <a:ext uri="{FF2B5EF4-FFF2-40B4-BE49-F238E27FC236}">
                <a16:creationId xmlns:a16="http://schemas.microsoft.com/office/drawing/2014/main" id="{237A449C-E64F-4B61-BBCC-43C6BCB83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383" y="1200223"/>
            <a:ext cx="4021904" cy="4072815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561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5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Freeform: Shape 60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2" name="Freeform: Shape 62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3" name="Freeform: Shape 64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4" name="Freeform: Shape 66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CCC4F-7553-481E-B6A5-F48F218B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New Orleans, Louisiana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391,000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876A84-4687-4A9B-B61A-BB5E5FE15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Content Placeholder 4" descr="A picture containing map&#10;&#10;Description automatically generated">
            <a:extLst>
              <a:ext uri="{FF2B5EF4-FFF2-40B4-BE49-F238E27FC236}">
                <a16:creationId xmlns:a16="http://schemas.microsoft.com/office/drawing/2014/main" id="{FD347A4F-DBF7-4728-A267-3E14AC089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73" y="1526049"/>
            <a:ext cx="4072815" cy="3746989"/>
          </a:xfrm>
          <a:prstGeom prst="rect">
            <a:avLst/>
          </a:prstGeom>
        </p:spPr>
      </p:pic>
      <p:grpSp>
        <p:nvGrpSpPr>
          <p:cNvPr id="85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70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72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73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3827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" name="Freeform: Shape 23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2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E68B52-9ADC-48ED-8A46-5E4BACEE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Dallas, Texas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1.3 Million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6DB099C-66EB-4807-BF8E-6AE3BAA10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60BBDEF-9720-4C2F-B82E-A08FE18AE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73" y="1317883"/>
            <a:ext cx="4072815" cy="3955155"/>
          </a:xfrm>
          <a:prstGeom prst="rect">
            <a:avLst/>
          </a:prstGeom>
        </p:spPr>
      </p:pic>
      <p:grpSp>
        <p:nvGrpSpPr>
          <p:cNvPr id="30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8" name="Freeform: Shape 30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31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32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33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34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774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2ED3A8-60B5-47F7-BDAE-C2CB92546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567" y="2153502"/>
            <a:ext cx="6402433" cy="326238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89713-E7C1-4218-8393-B07F9A478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Portland, Oregon</a:t>
            </a:r>
            <a:br>
              <a:rPr lang="en-US" sz="3100" dirty="0"/>
            </a:br>
            <a:r>
              <a:rPr lang="en-US" sz="3100" dirty="0"/>
              <a:t>	</a:t>
            </a:r>
            <a:r>
              <a:rPr lang="en-US" sz="2400" dirty="0"/>
              <a:t>Population - 653,000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5F56D7-3CF9-4035-828D-96BBEAF5F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7197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hanger&#10;&#10;Description automatically generated">
            <a:extLst>
              <a:ext uri="{FF2B5EF4-FFF2-40B4-BE49-F238E27FC236}">
                <a16:creationId xmlns:a16="http://schemas.microsoft.com/office/drawing/2014/main" id="{1A5D081D-D727-4A68-82C4-DD47C81C2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510" y="3090083"/>
            <a:ext cx="6411426" cy="2115769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F602B-3B42-4CE7-ACEB-3B43446D5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Charlottesville, Virginia</a:t>
            </a:r>
            <a:br>
              <a:rPr lang="en-US" sz="3100" dirty="0"/>
            </a:br>
            <a:r>
              <a:rPr lang="en-US" sz="3100" dirty="0"/>
              <a:t>	</a:t>
            </a:r>
            <a:r>
              <a:rPr lang="en-US" sz="2400" dirty="0"/>
              <a:t>Population – 48,000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EFBE642-1320-4AA3-8C80-CCCC62ED6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0728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E0D6F1-2AE9-47B0-AD82-2412195F8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Chicago, Illinois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2.7 Million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220FE6EF-9625-46D9-88D0-3BF4953AC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6FA727-380A-4852-8883-A63D52FA5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73" y="1200223"/>
            <a:ext cx="4072815" cy="4072815"/>
          </a:xfrm>
          <a:prstGeom prst="rect">
            <a:avLst/>
          </a:prstGeom>
        </p:spPr>
      </p:pic>
      <p:grpSp>
        <p:nvGrpSpPr>
          <p:cNvPr id="44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9645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DAEDAE-336E-414D-B974-22A253BC8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Denver, Colorado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727,211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E87FD5-CD94-4914-8021-E672421EF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804314-4494-41B0-9DA8-703F2CB71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73" y="2186749"/>
            <a:ext cx="4072815" cy="3086288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6992689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243041"/>
      </a:dk2>
      <a:lt2>
        <a:srgbClr val="E8E3E2"/>
      </a:lt2>
      <a:accent1>
        <a:srgbClr val="7DA9B1"/>
      </a:accent1>
      <a:accent2>
        <a:srgbClr val="7F98BA"/>
      </a:accent2>
      <a:accent3>
        <a:srgbClr val="9696C6"/>
      </a:accent3>
      <a:accent4>
        <a:srgbClr val="977FBA"/>
      </a:accent4>
      <a:accent5>
        <a:srgbClr val="BD94C5"/>
      </a:accent5>
      <a:accent6>
        <a:srgbClr val="BA7FAB"/>
      </a:accent6>
      <a:hlink>
        <a:srgbClr val="AC7165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214</Words>
  <Application>Microsoft Office PowerPoint</Application>
  <PresentationFormat>Widescreen</PresentationFormat>
  <Paragraphs>47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Avenir Next LT Pro</vt:lpstr>
      <vt:lpstr>Century Gothic</vt:lpstr>
      <vt:lpstr>Hellbound</vt:lpstr>
      <vt:lpstr>FunkyShapesVTI</vt:lpstr>
      <vt:lpstr>BrushVTI</vt:lpstr>
      <vt:lpstr>PowerPoint Presentation</vt:lpstr>
      <vt:lpstr>The Cities</vt:lpstr>
      <vt:lpstr>Kansas City, Missouri   Population – 491,918</vt:lpstr>
      <vt:lpstr>New Orleans, Louisiana  Population – 391,000</vt:lpstr>
      <vt:lpstr>Dallas, Texas  Population – 1.3 Million</vt:lpstr>
      <vt:lpstr>Portland, Oregon  Population - 653,000</vt:lpstr>
      <vt:lpstr>Charlottesville, Virginia  Population – 48,000</vt:lpstr>
      <vt:lpstr>Chicago, Illinois  Population – 2.7 Million</vt:lpstr>
      <vt:lpstr>Denver, Colorado  Population – 727,211</vt:lpstr>
      <vt:lpstr>Sioux Falls, South Dakota  Population – 181,883</vt:lpstr>
      <vt:lpstr>Las Vegas, Nevada  Population – 644,644</vt:lpstr>
      <vt:lpstr>San Francisco, California  Population – 3.3 Million</vt:lpstr>
      <vt:lpstr>Chattanooga, Tennessee  Population – 180,000</vt:lpstr>
      <vt:lpstr>Boston, Massachusetts  Population – 4.3 Million</vt:lpstr>
      <vt:lpstr>Police Stations</vt:lpstr>
      <vt:lpstr>Hotels</vt:lpstr>
      <vt:lpstr>The Fact's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Kathy Holiman-Hendrix</dc:creator>
  <cp:lastModifiedBy>Kathy Holiman-Hendrix</cp:lastModifiedBy>
  <cp:revision>1</cp:revision>
  <dcterms:created xsi:type="dcterms:W3CDTF">2020-12-11T17:49:00Z</dcterms:created>
  <dcterms:modified xsi:type="dcterms:W3CDTF">2020-12-11T18:41:57Z</dcterms:modified>
</cp:coreProperties>
</file>